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3" r:id="rId2"/>
  </p:sldIdLst>
  <p:sldSz cx="6858000" cy="9906000" type="A4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4594"/>
    <a:srgbClr val="4D5AA8"/>
    <a:srgbClr val="753C8E"/>
    <a:srgbClr val="8D3D8F"/>
    <a:srgbClr val="753B8E"/>
    <a:srgbClr val="FDEBEF"/>
    <a:srgbClr val="FFDDDD"/>
    <a:srgbClr val="FF9999"/>
    <a:srgbClr val="FFCCCC"/>
    <a:srgbClr val="FECC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보통 스타일 1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33" autoAdjust="0"/>
    <p:restoredTop sz="96115" autoAdjust="0"/>
  </p:normalViewPr>
  <p:slideViewPr>
    <p:cSldViewPr snapToGrid="0">
      <p:cViewPr>
        <p:scale>
          <a:sx n="110" d="100"/>
          <a:sy n="110" d="100"/>
        </p:scale>
        <p:origin x="4290" y="78"/>
      </p:cViewPr>
      <p:guideLst>
        <p:guide orient="horz" pos="3120"/>
        <p:guide pos="218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202" cy="512223"/>
          </a:xfrm>
          <a:prstGeom prst="rect">
            <a:avLst/>
          </a:prstGeom>
        </p:spPr>
        <p:txBody>
          <a:bodyPr vert="horz" lIns="94784" tIns="47392" rIns="94784" bIns="4739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4023204" y="0"/>
            <a:ext cx="3079202" cy="512223"/>
          </a:xfrm>
          <a:prstGeom prst="rect">
            <a:avLst/>
          </a:prstGeom>
        </p:spPr>
        <p:txBody>
          <a:bodyPr vert="horz" lIns="94784" tIns="47392" rIns="94784" bIns="47392" rtlCol="0"/>
          <a:lstStyle>
            <a:lvl1pPr algn="r">
              <a:defRPr sz="1200"/>
            </a:lvl1pPr>
          </a:lstStyle>
          <a:p>
            <a:fld id="{03B57003-06F0-4108-8890-1DDE9AF15106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720755"/>
            <a:ext cx="3079202" cy="512223"/>
          </a:xfrm>
          <a:prstGeom prst="rect">
            <a:avLst/>
          </a:prstGeom>
        </p:spPr>
        <p:txBody>
          <a:bodyPr vert="horz" lIns="94784" tIns="47392" rIns="94784" bIns="4739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4023204" y="9720755"/>
            <a:ext cx="3079202" cy="512223"/>
          </a:xfrm>
          <a:prstGeom prst="rect">
            <a:avLst/>
          </a:prstGeom>
        </p:spPr>
        <p:txBody>
          <a:bodyPr vert="horz" lIns="94784" tIns="47392" rIns="94784" bIns="47392" rtlCol="0" anchor="b"/>
          <a:lstStyle>
            <a:lvl1pPr algn="r">
              <a:defRPr sz="1200"/>
            </a:lvl1pPr>
          </a:lstStyle>
          <a:p>
            <a:fld id="{A7CE2DA1-9AB1-4E0D-AA80-C81E11DD80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0993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78427" cy="513507"/>
          </a:xfrm>
          <a:prstGeom prst="rect">
            <a:avLst/>
          </a:prstGeom>
        </p:spPr>
        <p:txBody>
          <a:bodyPr vert="horz" lIns="94784" tIns="47392" rIns="94784" bIns="4739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3995" y="3"/>
            <a:ext cx="3078427" cy="513507"/>
          </a:xfrm>
          <a:prstGeom prst="rect">
            <a:avLst/>
          </a:prstGeom>
        </p:spPr>
        <p:txBody>
          <a:bodyPr vert="horz" lIns="94784" tIns="47392" rIns="94784" bIns="47392" rtlCol="0"/>
          <a:lstStyle>
            <a:lvl1pPr algn="r">
              <a:defRPr sz="1200"/>
            </a:lvl1pPr>
          </a:lstStyle>
          <a:p>
            <a:fld id="{C53A9BAB-2EF1-4CA9-8B29-087455F9A9AF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279525"/>
            <a:ext cx="23923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4" tIns="47392" rIns="94784" bIns="47392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407" y="4925409"/>
            <a:ext cx="5683250" cy="4029879"/>
          </a:xfrm>
          <a:prstGeom prst="rect">
            <a:avLst/>
          </a:prstGeom>
        </p:spPr>
        <p:txBody>
          <a:bodyPr vert="horz" lIns="94784" tIns="47392" rIns="94784" bIns="47392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8427" cy="513506"/>
          </a:xfrm>
          <a:prstGeom prst="rect">
            <a:avLst/>
          </a:prstGeom>
        </p:spPr>
        <p:txBody>
          <a:bodyPr vert="horz" lIns="94784" tIns="47392" rIns="94784" bIns="4739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3995" y="9721107"/>
            <a:ext cx="3078427" cy="513506"/>
          </a:xfrm>
          <a:prstGeom prst="rect">
            <a:avLst/>
          </a:prstGeom>
        </p:spPr>
        <p:txBody>
          <a:bodyPr vert="horz" lIns="94784" tIns="47392" rIns="94784" bIns="47392" rtlCol="0" anchor="b"/>
          <a:lstStyle>
            <a:lvl1pPr algn="r">
              <a:defRPr sz="1200"/>
            </a:lvl1pPr>
          </a:lstStyle>
          <a:p>
            <a:fld id="{4C2DAA02-19D0-4D56-8561-7C4FC4AD28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597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F7E5-6ABE-4F18-AEF8-A6A6B43997CC}" type="datetime1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AFCC-C6F4-49F4-A233-F76EA0508F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353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639E-92E6-46AA-98CC-782E3BC7AC05}" type="datetime1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AFCC-C6F4-49F4-A233-F76EA0508F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795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0F18-CC63-4718-A7AB-EEBE770D450C}" type="datetime1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AFCC-C6F4-49F4-A233-F76EA0508F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652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3667-018C-44DA-9077-0C06A690E9EE}" type="datetime1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AFCC-C6F4-49F4-A233-F76EA0508F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684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8C5A0-FFEA-4903-9508-0E07F73FEC57}" type="datetime1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AFCC-C6F4-49F4-A233-F76EA0508F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9974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9C31-8FAC-41BD-B5D7-60EA92FFBF5B}" type="datetime1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AFCC-C6F4-49F4-A233-F76EA0508F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4291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19C0-5C27-4E5F-9C1C-F7F2ACD698A4}" type="datetime1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AFCC-C6F4-49F4-A233-F76EA0508F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0201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DE07-C7C6-4221-A803-6762E66EEC97}" type="datetime1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AFCC-C6F4-49F4-A233-F76EA0508F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148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F50F-ACD2-4A4D-965A-277A0C2F0E94}" type="datetime1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AFCC-C6F4-49F4-A233-F76EA0508F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693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60DF-F55C-4064-B483-E69653B7C479}" type="datetime1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AFCC-C6F4-49F4-A233-F76EA0508F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347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03EF-D74C-46CB-88F5-CEB41E624C13}" type="datetime1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AFCC-C6F4-49F4-A233-F76EA0508F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82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C0984-01D9-40CA-9F36-CB1084F32980}" type="datetime1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3AFCC-C6F4-49F4-A233-F76EA0508F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632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xmlns="" id="{BBAB1B97-CCBC-4939-AA94-0FBFE32F8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91113" y="9422697"/>
            <a:ext cx="1543050" cy="527403"/>
          </a:xfrm>
        </p:spPr>
        <p:txBody>
          <a:bodyPr/>
          <a:lstStyle/>
          <a:p>
            <a:fld id="{FBB3AFCC-C6F4-49F4-A233-F76EA0508F54}" type="slidenum">
              <a:rPr lang="ko-KR" altLang="en-US" smtClean="0"/>
              <a:t>1</a:t>
            </a:fld>
            <a:endParaRPr lang="ko-KR" altLang="en-US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xmlns="" id="{6339DB36-65E9-6A4E-E599-1B81A4CFEB9C}"/>
              </a:ext>
            </a:extLst>
          </p:cNvPr>
          <p:cNvSpPr/>
          <p:nvPr/>
        </p:nvSpPr>
        <p:spPr>
          <a:xfrm>
            <a:off x="302259" y="183605"/>
            <a:ext cx="6212841" cy="3899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kern="0" spc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b="1" kern="0" spc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맑은 고딕" panose="020B0503020000020004" pitchFamily="50" charset="-127"/>
                <a:ea typeface="맑은 고딕" panose="020B0503020000020004" pitchFamily="50" charset="-127"/>
              </a:rPr>
              <a:t>사</a:t>
            </a:r>
            <a:r>
              <a:rPr lang="en-US" altLang="ko-KR" sz="1600" b="1" kern="0" spc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1600" b="1" kern="0" spc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맑은 고딕" panose="020B0503020000020004" pitchFamily="50" charset="-127"/>
                <a:ea typeface="맑은 고딕" panose="020B0503020000020004" pitchFamily="50" charset="-127"/>
              </a:rPr>
              <a:t>한국실험동물학회 </a:t>
            </a:r>
            <a:r>
              <a:rPr lang="en-US" altLang="ko-KR" sz="1600" b="1" kern="0" spc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맑은 고딕" panose="020B0503020000020004" pitchFamily="50" charset="-127"/>
                <a:ea typeface="맑은 고딕" panose="020B0503020000020004" pitchFamily="50" charset="-127"/>
              </a:rPr>
              <a:t>2024 </a:t>
            </a:r>
            <a:r>
              <a:rPr lang="ko-KR" altLang="en-US" sz="1600" b="1" kern="0" spc="0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맑은 고딕" panose="020B0503020000020004" pitchFamily="50" charset="-127"/>
                <a:ea typeface="맑은 고딕" panose="020B0503020000020004" pitchFamily="50" charset="-127"/>
              </a:rPr>
              <a:t>국제학술대회 </a:t>
            </a:r>
            <a:r>
              <a:rPr lang="en-US" altLang="ko-KR" sz="1600" b="1" kern="0" spc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맑은 고딕" panose="020B0503020000020004" pitchFamily="50" charset="-127"/>
                <a:ea typeface="맑은 고딕" panose="020B0503020000020004" pitchFamily="50" charset="-127"/>
              </a:rPr>
              <a:t>Sponsorship </a:t>
            </a:r>
            <a:r>
              <a:rPr lang="ko-KR" altLang="en-US" sz="1600" b="1" kern="0" spc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맑은 고딕" panose="020B0503020000020004" pitchFamily="50" charset="-127"/>
                <a:ea typeface="맑은 고딕" panose="020B0503020000020004" pitchFamily="50" charset="-127"/>
              </a:rPr>
              <a:t>신청서</a:t>
            </a:r>
            <a:endParaRPr lang="ko-KR" altLang="en-US" sz="16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  <p:graphicFrame>
        <p:nvGraphicFramePr>
          <p:cNvPr id="13" name="표 12">
            <a:extLst>
              <a:ext uri="{FF2B5EF4-FFF2-40B4-BE49-F238E27FC236}">
                <a16:creationId xmlns:a16="http://schemas.microsoft.com/office/drawing/2014/main" xmlns="" id="{4249416A-D32B-4B26-B70D-44E1922331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944995"/>
              </p:ext>
            </p:extLst>
          </p:nvPr>
        </p:nvGraphicFramePr>
        <p:xfrm>
          <a:off x="302259" y="671720"/>
          <a:ext cx="6212840" cy="2709788"/>
        </p:xfrm>
        <a:graphic>
          <a:graphicData uri="http://schemas.openxmlformats.org/drawingml/2006/table">
            <a:tbl>
              <a:tblPr/>
              <a:tblGrid>
                <a:gridCol w="3106420">
                  <a:extLst>
                    <a:ext uri="{9D8B030D-6E8A-4147-A177-3AD203B41FA5}">
                      <a16:colId xmlns:a16="http://schemas.microsoft.com/office/drawing/2014/main" xmlns="" val="4169875620"/>
                    </a:ext>
                  </a:extLst>
                </a:gridCol>
                <a:gridCol w="3106420">
                  <a:extLst>
                    <a:ext uri="{9D8B030D-6E8A-4147-A177-3AD203B41FA5}">
                      <a16:colId xmlns:a16="http://schemas.microsoft.com/office/drawing/2014/main" xmlns="" val="2304687875"/>
                    </a:ext>
                  </a:extLst>
                </a:gridCol>
              </a:tblGrid>
              <a:tr h="24523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신청 기업 정보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6430" marR="16430" marT="16430" marB="16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          </a:t>
                      </a:r>
                      <a:endParaRPr lang="ko-KR" altLang="en-US" sz="1000" b="1" u="sng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16430" marR="16430" marT="16430" marB="16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46019217"/>
                  </a:ext>
                </a:extLst>
              </a:tr>
              <a:tr h="28170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기업명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부스 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간판명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:                                                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6430" marR="16430" marT="16430" marB="16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lang="ko-KR" altLang="en-US" sz="1000" b="1" u="sng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신청 총액</a:t>
                      </a:r>
                      <a:r>
                        <a:rPr lang="en-US" altLang="ko-KR" sz="1000" b="1" u="sng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000" b="1" u="sng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                     원 </a:t>
                      </a:r>
                      <a:r>
                        <a:rPr lang="en-US" altLang="ko-KR" sz="1000" b="1" u="sng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u="sng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부가세전</a:t>
                      </a:r>
                      <a:r>
                        <a:rPr lang="en-US" altLang="ko-KR" sz="1000" b="1" u="sng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  <a:p>
                      <a:pPr marL="0" marR="0" indent="0" algn="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u="sng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아래 계좌로 </a:t>
                      </a:r>
                      <a:r>
                        <a:rPr lang="ko-KR" altLang="en-US" sz="800" b="1" u="sng" kern="0" spc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입금요청드립니다</a:t>
                      </a:r>
                      <a:r>
                        <a:rPr lang="en-US" altLang="ko-KR" sz="800" b="1" u="sng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.</a:t>
                      </a:r>
                    </a:p>
                    <a:p>
                      <a:pPr marL="0" marR="0" indent="0" algn="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1" u="sng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   (</a:t>
                      </a:r>
                      <a:r>
                        <a:rPr lang="ko-KR" altLang="en-US" sz="800" b="1" u="sng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</a:t>
                      </a:r>
                      <a:r>
                        <a:rPr lang="en-US" altLang="ko-KR" sz="800" b="1" u="sng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</a:t>
                      </a:r>
                      <a:r>
                        <a:rPr lang="ko-KR" altLang="en-US" sz="800" b="1" u="sng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한국실험동물학회</a:t>
                      </a:r>
                      <a:r>
                        <a:rPr lang="ko-KR" altLang="en-US" sz="800" b="1" u="sng" kern="0" spc="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ko-KR" altLang="en-US" sz="800" b="1" u="sng" kern="0" spc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신한은행</a:t>
                      </a:r>
                      <a:r>
                        <a:rPr lang="ko-KR" altLang="en-US" sz="800" b="1" u="sng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en-US" altLang="ko-KR" sz="800" b="1" u="sng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140-009-480862</a:t>
                      </a:r>
                      <a:r>
                        <a:rPr lang="en-US" altLang="ko-KR" sz="800" b="1" u="sng" kern="0" spc="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endParaRPr lang="en-US" altLang="ko-KR" sz="800" b="1" u="sng" kern="0" spc="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6430" marR="16430" marT="16430" marB="16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3552034"/>
                  </a:ext>
                </a:extLst>
              </a:tr>
              <a:tr h="28170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신청일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    202   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    월     일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6430" marR="16430" marT="16430" marB="16430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</a:rPr>
                        <a:t> </a:t>
                      </a: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</a:rPr>
                        <a:t>   </a:t>
                      </a:r>
                      <a:r>
                        <a:rPr lang="en-US" altLang="ko-KR" sz="1000" b="1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※ </a:t>
                      </a:r>
                      <a:r>
                        <a:rPr lang="ko-KR" altLang="en-US" sz="1000" b="1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세금계산서 발행요청 시 사업자등록증 첨부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6430" marR="16430" marT="16430" marB="16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79700878"/>
                  </a:ext>
                </a:extLst>
              </a:tr>
              <a:tr h="28170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대표자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6430" marR="16430" marT="16430" marB="16430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6430" marR="16430" marT="16430" marB="16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66918806"/>
                  </a:ext>
                </a:extLst>
              </a:tr>
              <a:tr h="122944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전화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휴대전화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lvl="0" indent="0" algn="just" defTabSz="6858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E-mail: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홈페이지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사업자등록번호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6430" marR="16430" marT="16430" marB="16430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9939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6430" marR="16430" marT="16430" marB="16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3800397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88F4424-C9A6-4761-69D0-83583B9E34DD}"/>
              </a:ext>
            </a:extLst>
          </p:cNvPr>
          <p:cNvSpPr txBox="1"/>
          <p:nvPr/>
        </p:nvSpPr>
        <p:spPr>
          <a:xfrm>
            <a:off x="250188" y="3329257"/>
            <a:ext cx="6316982" cy="634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1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본 </a:t>
            </a:r>
            <a:r>
              <a:rPr lang="en-US" altLang="ko-KR" sz="1100" b="1" kern="0" spc="0" dirty="0" err="1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기관은</a:t>
            </a:r>
            <a:r>
              <a:rPr lang="en-US" altLang="ko-KR" sz="11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b="1" kern="0" spc="0" dirty="0" err="1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한국실험동물학회에서</a:t>
            </a:r>
            <a:r>
              <a:rPr lang="en-US" altLang="ko-KR" sz="11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b="1" kern="0" spc="0" dirty="0" err="1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주관하는</a:t>
            </a:r>
            <a:r>
              <a:rPr lang="en-US" altLang="ko-KR" sz="11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 2024년도 </a:t>
            </a:r>
            <a:r>
              <a:rPr lang="en-US" altLang="ko-KR" sz="1100" b="1" kern="0" spc="0" dirty="0" err="1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한국실험동물학회</a:t>
            </a:r>
            <a:r>
              <a:rPr lang="en-US" altLang="ko-KR" sz="11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100" b="1" kern="0" spc="0" dirty="0" smtClean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국제학술대회</a:t>
            </a:r>
            <a:r>
              <a:rPr lang="en-US" altLang="ko-KR" sz="1100" b="1" kern="0" spc="0" dirty="0" err="1" smtClean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에서</a:t>
            </a:r>
            <a:r>
              <a:rPr lang="en-US" altLang="ko-KR" sz="1100" b="1" kern="0" spc="0" dirty="0" smtClean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b="1" kern="0" spc="0" dirty="0" err="1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아래와</a:t>
            </a:r>
            <a:r>
              <a:rPr lang="en-US" altLang="ko-KR" sz="11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b="1" kern="0" spc="0" dirty="0" err="1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같이</a:t>
            </a:r>
            <a:r>
              <a:rPr lang="en-US" altLang="ko-KR" sz="11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b="1" kern="0" spc="0" dirty="0" err="1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신청을</a:t>
            </a:r>
            <a:r>
              <a:rPr lang="en-US" altLang="ko-KR" sz="11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b="1" kern="0" spc="0" dirty="0" err="1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희망합니다</a:t>
            </a:r>
            <a:r>
              <a:rPr lang="en-US" altLang="ko-KR" sz="10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.                                                                              </a:t>
            </a:r>
            <a:r>
              <a:rPr lang="en-US" altLang="ko-KR" sz="1000" b="1" kern="0" spc="0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en-US" altLang="ko-KR" sz="1000" b="1" kern="0" spc="0" dirty="0" err="1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부가세</a:t>
            </a:r>
            <a:r>
              <a:rPr lang="en-US" altLang="ko-KR" sz="1000" b="1" kern="0" spc="0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 10% </a:t>
            </a:r>
            <a:r>
              <a:rPr lang="en-US" altLang="ko-KR" sz="1000" b="1" kern="0" spc="0" dirty="0" err="1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별도</a:t>
            </a:r>
            <a:endParaRPr lang="en-US" altLang="ko-KR" sz="1100" b="1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17" name="표 16">
            <a:extLst>
              <a:ext uri="{FF2B5EF4-FFF2-40B4-BE49-F238E27FC236}">
                <a16:creationId xmlns:a16="http://schemas.microsoft.com/office/drawing/2014/main" xmlns="" id="{01CC65C0-E2CE-DF5E-7845-6B10B7ECE9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025785"/>
              </p:ext>
            </p:extLst>
          </p:nvPr>
        </p:nvGraphicFramePr>
        <p:xfrm>
          <a:off x="302261" y="3884178"/>
          <a:ext cx="6212839" cy="5669644"/>
        </p:xfrm>
        <a:graphic>
          <a:graphicData uri="http://schemas.openxmlformats.org/drawingml/2006/table">
            <a:tbl>
              <a:tblPr/>
              <a:tblGrid>
                <a:gridCol w="819574">
                  <a:extLst>
                    <a:ext uri="{9D8B030D-6E8A-4147-A177-3AD203B41FA5}">
                      <a16:colId xmlns:a16="http://schemas.microsoft.com/office/drawing/2014/main" xmlns="" val="664599564"/>
                    </a:ext>
                  </a:extLst>
                </a:gridCol>
                <a:gridCol w="817040">
                  <a:extLst>
                    <a:ext uri="{9D8B030D-6E8A-4147-A177-3AD203B41FA5}">
                      <a16:colId xmlns:a16="http://schemas.microsoft.com/office/drawing/2014/main" xmlns="" val="3802981886"/>
                    </a:ext>
                  </a:extLst>
                </a:gridCol>
                <a:gridCol w="2391827">
                  <a:extLst>
                    <a:ext uri="{9D8B030D-6E8A-4147-A177-3AD203B41FA5}">
                      <a16:colId xmlns:a16="http://schemas.microsoft.com/office/drawing/2014/main" xmlns="" val="322208058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102413203"/>
                    </a:ext>
                  </a:extLst>
                </a:gridCol>
                <a:gridCol w="827584">
                  <a:extLst>
                    <a:ext uri="{9D8B030D-6E8A-4147-A177-3AD203B41FA5}">
                      <a16:colId xmlns:a16="http://schemas.microsoft.com/office/drawing/2014/main" xmlns="" val="1180160049"/>
                    </a:ext>
                  </a:extLst>
                </a:gridCol>
                <a:gridCol w="671014">
                  <a:extLst>
                    <a:ext uri="{9D8B030D-6E8A-4147-A177-3AD203B41FA5}">
                      <a16:colId xmlns:a16="http://schemas.microsoft.com/office/drawing/2014/main" xmlns="" val="14246814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 분 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세부 항목 및 단가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신청개수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제출사항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세금계산서</a:t>
                      </a: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발급희망시점</a:t>
                      </a: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7617223"/>
                  </a:ext>
                </a:extLst>
              </a:tr>
              <a:tr h="219035">
                <a:tc rowSpan="8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광고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5FA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프로그램북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4, 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뒤표지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400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면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광고파일</a:t>
                      </a:r>
                      <a:r>
                        <a:rPr lang="en-US" altLang="ko-KR" sz="7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(A4),</a:t>
                      </a: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로고파일</a:t>
                      </a: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입금 전</a:t>
                      </a: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세금계산서 </a:t>
                      </a:r>
                      <a:endParaRPr lang="en-US" altLang="ko-KR" sz="7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       )</a:t>
                      </a: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입금 후</a:t>
                      </a: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세금계산서</a:t>
                      </a:r>
                      <a:endParaRPr lang="en-US" altLang="ko-KR" sz="7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ctr" defTabSz="6858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        )</a:t>
                      </a: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0570845"/>
                  </a:ext>
                </a:extLst>
              </a:tr>
              <a:tr h="21903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2, 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앞표지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뒷면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300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면</a:t>
                      </a:r>
                      <a:endParaRPr lang="ko-KR" altLang="en-US" sz="1000" dirty="0"/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982899"/>
                  </a:ext>
                </a:extLst>
              </a:tr>
              <a:tr h="21903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3, 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뒤표지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앞면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250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면</a:t>
                      </a:r>
                      <a:endParaRPr lang="ko-KR" altLang="en-US" sz="1000" dirty="0"/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1255900"/>
                  </a:ext>
                </a:extLst>
              </a:tr>
              <a:tr h="21903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내지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200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면</a:t>
                      </a:r>
                      <a:endParaRPr lang="ko-KR" altLang="en-US" sz="1000" dirty="0"/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1642695"/>
                  </a:ext>
                </a:extLst>
              </a:tr>
              <a:tr h="21903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흑백 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면</a:t>
                      </a:r>
                      <a:endParaRPr lang="ko-KR" altLang="en-US" sz="1000" dirty="0"/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1635185"/>
                  </a:ext>
                </a:extLst>
              </a:tr>
              <a:tr h="21903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영상광고 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영상파일</a:t>
                      </a: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6270649"/>
                  </a:ext>
                </a:extLst>
              </a:tr>
              <a:tr h="21903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홈페이지 배너 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120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/12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개월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배너 이미지</a:t>
                      </a:r>
                      <a:r>
                        <a:rPr lang="en-US" altLang="ko-KR" sz="6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6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로고파일</a:t>
                      </a:r>
                      <a:endParaRPr lang="ko-KR" altLang="en-US" sz="7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24580152"/>
                  </a:ext>
                </a:extLst>
              </a:tr>
              <a:tr h="21903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네임카드 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스트랩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150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반단광고파일</a:t>
                      </a: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(A5, </a:t>
                      </a:r>
                      <a:r>
                        <a:rPr lang="ko-KR" altLang="en-US" sz="7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가로길게</a:t>
                      </a:r>
                      <a:r>
                        <a:rPr lang="en-US" altLang="ko-KR" sz="7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),</a:t>
                      </a: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로고파일</a:t>
                      </a: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9416688"/>
                  </a:ext>
                </a:extLst>
              </a:tr>
              <a:tr h="219035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부스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5F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기본조립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250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65498303"/>
                  </a:ext>
                </a:extLst>
              </a:tr>
              <a:tr h="21903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독립 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200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2188791"/>
                  </a:ext>
                </a:extLst>
              </a:tr>
              <a:tr h="219035">
                <a:tc row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Luncheon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Seminar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5FA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7/25(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목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1-</a:t>
                      </a:r>
                      <a:r>
                        <a:rPr lang="ko-KR" altLang="en-US" sz="10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한라홀</a:t>
                      </a: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  300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1171960"/>
                  </a:ext>
                </a:extLst>
              </a:tr>
              <a:tr h="21903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 2</a:t>
                      </a: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-</a:t>
                      </a:r>
                      <a:r>
                        <a:rPr lang="ko-KR" altLang="en-US" sz="10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한라홀</a:t>
                      </a: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B  300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만원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9555151"/>
                  </a:ext>
                </a:extLst>
              </a:tr>
              <a:tr h="21903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0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 3</a:t>
                      </a: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-</a:t>
                      </a:r>
                      <a:r>
                        <a:rPr lang="ko-KR" altLang="en-US" sz="10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삼다홀</a:t>
                      </a:r>
                      <a:r>
                        <a:rPr lang="en-US" altLang="ko-KR" sz="10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 </a:t>
                      </a: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 300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만원</a:t>
                      </a:r>
                      <a:endParaRPr lang="ko-KR" altLang="en-US" sz="1000" dirty="0"/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0064499"/>
                  </a:ext>
                </a:extLst>
              </a:tr>
              <a:tr h="21903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7/26(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4</a:t>
                      </a: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  <a:r>
                        <a:rPr lang="ko-KR" altLang="en-US" sz="10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한라홀</a:t>
                      </a: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  300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37348997"/>
                  </a:ext>
                </a:extLst>
              </a:tr>
              <a:tr h="21903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 5</a:t>
                      </a: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-</a:t>
                      </a:r>
                      <a:r>
                        <a:rPr lang="ko-KR" altLang="en-US" sz="10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한라홀</a:t>
                      </a: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B  300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만원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5649895"/>
                  </a:ext>
                </a:extLst>
              </a:tr>
              <a:tr h="21903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0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 6</a:t>
                      </a: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-</a:t>
                      </a:r>
                      <a:r>
                        <a:rPr lang="ko-KR" altLang="en-US" sz="10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삼다홀</a:t>
                      </a:r>
                      <a:r>
                        <a:rPr lang="en-US" altLang="ko-KR" sz="10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 </a:t>
                      </a: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 300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만원</a:t>
                      </a:r>
                      <a:endParaRPr lang="ko-KR" altLang="en-US" sz="1000" dirty="0"/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4727073"/>
                  </a:ext>
                </a:extLst>
              </a:tr>
              <a:tr h="36889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Package A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5F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독립부스 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3, 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프로그램북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광고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4), 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명찰스트랩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영상광고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홈페이지 배너광고 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- 1,100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추후 안내</a:t>
                      </a: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5878888"/>
                  </a:ext>
                </a:extLst>
              </a:tr>
              <a:tr h="36889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Package B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5F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기본조립부스 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2, 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런천세미나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프로그램북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광고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2),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영상광고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홈페이지 배너광고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(6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개월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- 1,000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4895012"/>
                  </a:ext>
                </a:extLst>
              </a:tr>
              <a:tr h="36889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Package C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5F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기본조립부스 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1, 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런천세미나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프로그램북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광고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3),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영상광고 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- 700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2665707"/>
                  </a:ext>
                </a:extLst>
              </a:tr>
              <a:tr h="36889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Package D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5F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기본조립부스 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1, 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프로그램북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광고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내지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),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영상광고 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- 450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0597634"/>
                  </a:ext>
                </a:extLst>
              </a:tr>
              <a:tr h="30077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음료후원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5F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제한없음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1275900"/>
                  </a:ext>
                </a:extLst>
              </a:tr>
            </a:tbl>
          </a:graphicData>
        </a:graphic>
      </p:graphicFrame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xmlns="" id="{341EDEE6-D3B3-21A3-08D5-0FEC67974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409671"/>
              </p:ext>
            </p:extLst>
          </p:nvPr>
        </p:nvGraphicFramePr>
        <p:xfrm>
          <a:off x="3636964" y="1872343"/>
          <a:ext cx="2908298" cy="1384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8298">
                  <a:extLst>
                    <a:ext uri="{9D8B030D-6E8A-4147-A177-3AD203B41FA5}">
                      <a16:colId xmlns:a16="http://schemas.microsoft.com/office/drawing/2014/main" xmlns="" val="29349916"/>
                    </a:ext>
                  </a:extLst>
                </a:gridCol>
              </a:tblGrid>
              <a:tr h="31786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▷  희망 전시 부스  번호 </a:t>
                      </a:r>
                      <a:endParaRPr lang="en-US" altLang="ko-KR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63831506"/>
                  </a:ext>
                </a:extLst>
              </a:tr>
              <a:tr h="24214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u="none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200" b="1" u="none" dirty="0">
                          <a:solidFill>
                            <a:schemeClr val="tx1"/>
                          </a:solidFill>
                        </a:rPr>
                        <a:t>순위</a:t>
                      </a:r>
                      <a:r>
                        <a:rPr lang="en-US" altLang="ko-KR" sz="1200" b="1" u="none" dirty="0">
                          <a:solidFill>
                            <a:schemeClr val="tx1"/>
                          </a:solidFill>
                        </a:rPr>
                        <a:t>:                                                    </a:t>
                      </a:r>
                      <a:r>
                        <a:rPr lang="ko-KR" altLang="en-US" sz="1200" b="1" u="none" dirty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en-US" altLang="ko-KR" sz="1200" b="1" u="none" dirty="0">
                          <a:solidFill>
                            <a:schemeClr val="tx1"/>
                          </a:solidFill>
                        </a:rPr>
                        <a:t>   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3124601"/>
                  </a:ext>
                </a:extLst>
              </a:tr>
              <a:tr h="24214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/>
                        <a:t>2</a:t>
                      </a:r>
                      <a:r>
                        <a:rPr lang="ko-KR" altLang="en-US" sz="1200" b="1" dirty="0"/>
                        <a:t>순위</a:t>
                      </a:r>
                      <a:r>
                        <a:rPr lang="en-US" altLang="ko-KR" sz="1200" b="1" dirty="0"/>
                        <a:t>:</a:t>
                      </a:r>
                      <a:endParaRPr lang="ko-KR" altLang="en-US" sz="12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7731642"/>
                  </a:ext>
                </a:extLst>
              </a:tr>
              <a:tr h="24214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/>
                        <a:t>3</a:t>
                      </a:r>
                      <a:r>
                        <a:rPr lang="ko-KR" altLang="en-US" sz="1200" b="1" dirty="0"/>
                        <a:t>순위</a:t>
                      </a:r>
                      <a:r>
                        <a:rPr lang="en-US" altLang="ko-KR" sz="1200" b="1" dirty="0"/>
                        <a:t>:</a:t>
                      </a:r>
                      <a:endParaRPr lang="ko-KR" altLang="en-US" sz="12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532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1" u="sng" dirty="0">
                          <a:solidFill>
                            <a:schemeClr val="tx1"/>
                          </a:solidFill>
                        </a:rPr>
                        <a:t>* Package</a:t>
                      </a:r>
                      <a:r>
                        <a:rPr lang="ko-KR" altLang="en-US" sz="1000" b="1" i="1" u="sng" dirty="0">
                          <a:solidFill>
                            <a:schemeClr val="tx1"/>
                          </a:solidFill>
                        </a:rPr>
                        <a:t> 및 부스 신청 기업만  기재 해주세요</a:t>
                      </a:r>
                      <a:r>
                        <a:rPr lang="en-US" altLang="ko-KR" sz="1000" b="1" i="1" u="sng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4041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145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5095</TotalTime>
  <Words>339</Words>
  <Application>Microsoft Office PowerPoint</Application>
  <PresentationFormat>A4 용지(210x297mm)</PresentationFormat>
  <Paragraphs>76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함초롬바탕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13238@office.deu.ac.kr</dc:creator>
  <cp:lastModifiedBy>user</cp:lastModifiedBy>
  <cp:revision>266</cp:revision>
  <cp:lastPrinted>2023-12-18T05:34:18Z</cp:lastPrinted>
  <dcterms:created xsi:type="dcterms:W3CDTF">2020-12-06T12:40:16Z</dcterms:created>
  <dcterms:modified xsi:type="dcterms:W3CDTF">2024-06-10T07:14:14Z</dcterms:modified>
</cp:coreProperties>
</file>